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238" r:id="rId3"/>
    <p:sldId id="1245" r:id="rId4"/>
    <p:sldId id="1242" r:id="rId5"/>
    <p:sldId id="1250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高中地理 必修 第二册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2025/10/28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第二单元乡村与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城镇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单元活动　人文地理户外考察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目的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和要求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目的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）拓展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地理视野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，提高学习兴趣。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）培养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求真务实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的科学态度。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）锻炼观察能力和交流合作能力。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要求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）了解并掌握人文地理考察的基本原则、方法和步骤。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）在教师指导下结合社会实践活动，或通过独立观察、记录（撰写考察日记、游记等），开展人文地理户外考察。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134766" y="764704"/>
            <a:ext cx="7257145" cy="751578"/>
          </a:xfrm>
          <a:prstGeom prst="rect">
            <a:avLst/>
          </a:prstGeom>
        </p:spPr>
      </p:pic>
      <p:pic>
        <p:nvPicPr>
          <p:cNvPr id="4" name="知识点1.eps" descr="id:214749062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700808"/>
            <a:ext cx="1112422" cy="30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原则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和步骤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基本原则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906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1156193" cy="307464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051305"/>
              </p:ext>
            </p:extLst>
          </p:nvPr>
        </p:nvGraphicFramePr>
        <p:xfrm>
          <a:off x="406575" y="1942941"/>
          <a:ext cx="11377264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584175">
                  <a:extLst>
                    <a:ext uri="{9D8B030D-6E8A-4147-A177-3AD203B41FA5}">
                      <a16:colId xmlns:a16="http://schemas.microsoft.com/office/drawing/2014/main" val="1899366122"/>
                    </a:ext>
                  </a:extLst>
                </a:gridCol>
                <a:gridCol w="9793089">
                  <a:extLst>
                    <a:ext uri="{9D8B030D-6E8A-4147-A177-3AD203B41FA5}">
                      <a16:colId xmlns:a16="http://schemas.microsoft.com/office/drawing/2014/main" val="281649678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原则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内容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51666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客观性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原则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地理资料的收集、分析以及考察结论的得出等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都须排除主观因素干扰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9983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科学性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原则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地理户外考察的过程以及结论等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都必须科学合理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并具有实证性和逻辑性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40634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F39764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系统性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原则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将考察对象作为一个整体进行系统分析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了解其内在规律和本质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6296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710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510881"/>
              </p:ext>
            </p:extLst>
          </p:nvPr>
        </p:nvGraphicFramePr>
        <p:xfrm>
          <a:off x="334567" y="1916832"/>
          <a:ext cx="11521280" cy="1576515"/>
        </p:xfrm>
        <a:graphic>
          <a:graphicData uri="http://schemas.openxmlformats.org/drawingml/2006/table">
            <a:tbl>
              <a:tblPr firstRow="1" firstCol="1" bandRow="1"/>
              <a:tblGrid>
                <a:gridCol w="1872207">
                  <a:extLst>
                    <a:ext uri="{9D8B030D-6E8A-4147-A177-3AD203B41FA5}">
                      <a16:colId xmlns:a16="http://schemas.microsoft.com/office/drawing/2014/main" val="592798471"/>
                    </a:ext>
                  </a:extLst>
                </a:gridCol>
                <a:gridCol w="9649073">
                  <a:extLst>
                    <a:ext uri="{9D8B030D-6E8A-4147-A177-3AD203B41FA5}">
                      <a16:colId xmlns:a16="http://schemas.microsoft.com/office/drawing/2014/main" val="293310194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原则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内容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00061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学以致用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原则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运用所学的地理知识开展地理考察和调查等实践活动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在实践中发现问题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寻求解决办法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提高能力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获得真知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402063"/>
                  </a:ext>
                </a:extLst>
              </a:tr>
            </a:tbl>
          </a:graphicData>
        </a:graphic>
      </p:graphicFrame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3587237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基本步骤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选定地点</a:t>
            </a: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收集信息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→确定路线</a:t>
            </a: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实施考察</a:t>
            </a: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总结成果。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051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2975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动手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考察商业街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收集资料（如城镇政区图、交通旅游图等），在考察区域中选择一条商业街。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阅读地图并实地观察（商业街的地理位置、商业用地规模和繁华程度等），初步判断该商业街在当地商业区的级别。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沿街考察并手绘一幅沿街商铺分布图（包括商铺位置、名称、主要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商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分析这条街道上商业网点布局是否合理（商铺选址原因、商品销售状况，调查顾客满意度等）。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总结成果：展示考察成果，并与同学交流考察中的收获和体会。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3.eps" descr="id:21474907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105575"/>
            <a:ext cx="1224136" cy="32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451433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260</Words>
  <Application>Microsoft Office PowerPoint</Application>
  <PresentationFormat>自定义</PresentationFormat>
  <Paragraphs>37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4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572</cp:revision>
  <dcterms:created xsi:type="dcterms:W3CDTF">2020-11-06T05:24:00Z</dcterms:created>
  <dcterms:modified xsi:type="dcterms:W3CDTF">2025-10-28T07:14:31Z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